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latypi Medium"/>
      <p:regular r:id="rId17"/>
    </p:embeddedFont>
    <p:embeddedFont>
      <p:font typeface="Platypi Medium"/>
      <p:regular r:id="rId18"/>
    </p:embeddedFont>
    <p:embeddedFont>
      <p:font typeface="Platypi Medium"/>
      <p:regular r:id="rId19"/>
    </p:embeddedFont>
    <p:embeddedFont>
      <p:font typeface="Platypi Medium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0-4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4-1.png>
</file>

<file path=ppt/media/image-4-2.png>
</file>

<file path=ppt/media/image-4-3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image" Target="../media/image-10-4.png"/><Relationship Id="rId5" Type="http://schemas.openxmlformats.org/officeDocument/2006/relationships/slideLayout" Target="../slideLayouts/slideLayout1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Contoh Penghitungan Manual Fuzzy Tsukamoto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Presentasi ini akan menunjukkan contoh perhitungan manual untuk menentukan produksi menggunakan metode Fuzzy Tsukamoto. Kita akan membahas langkah-langkahnya secara detail, dimulai dari pembentukan fungsi keanggotaan hingga proses defuzzifikasi.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5683" y="554593"/>
            <a:ext cx="5040511" cy="630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Kesimpulan</a:t>
            </a:r>
            <a:endParaRPr lang="en-US" sz="39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2423" y="1587818"/>
            <a:ext cx="1635800" cy="14839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3708" y="2320409"/>
            <a:ext cx="113228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5029795" y="1950601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Defuzzifikasi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5029795" y="2386608"/>
            <a:ext cx="5673804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Proses penggabungan nilai-nilai fuzzy ke dalam satu nilai crisp.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878586" y="3087410"/>
            <a:ext cx="8995767" cy="11430"/>
          </a:xfrm>
          <a:prstGeom prst="roundRect">
            <a:avLst>
              <a:gd name="adj" fmla="val 264599"/>
            </a:avLst>
          </a:prstGeom>
          <a:solidFill>
            <a:srgbClr val="D8D4D4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583" y="3122176"/>
            <a:ext cx="3271599" cy="148399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28943" y="3662482"/>
            <a:ext cx="162758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847755" y="3484959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Inferensi Fuzzy</a:t>
            </a:r>
            <a:endParaRPr lang="en-US" sz="1950" dirty="0"/>
          </a:p>
        </p:txBody>
      </p:sp>
      <p:sp>
        <p:nvSpPr>
          <p:cNvPr id="11" name="Text 7"/>
          <p:cNvSpPr/>
          <p:nvPr/>
        </p:nvSpPr>
        <p:spPr>
          <a:xfrm>
            <a:off x="5847755" y="3920966"/>
            <a:ext cx="4855250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Menentukan derajat keanggotaan untuk setiap aturan.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696545" y="4621768"/>
            <a:ext cx="8177808" cy="11430"/>
          </a:xfrm>
          <a:prstGeom prst="roundRect">
            <a:avLst>
              <a:gd name="adj" fmla="val 264599"/>
            </a:avLst>
          </a:prstGeom>
          <a:solidFill>
            <a:srgbClr val="D8D4D4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623" y="4656534"/>
            <a:ext cx="4907518" cy="148399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31682" y="5196840"/>
            <a:ext cx="157282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6665714" y="5019318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Nilai Keanggotaan</a:t>
            </a:r>
            <a:endParaRPr lang="en-US" sz="1950" dirty="0"/>
          </a:p>
        </p:txBody>
      </p:sp>
      <p:sp>
        <p:nvSpPr>
          <p:cNvPr id="16" name="Text 11"/>
          <p:cNvSpPr/>
          <p:nvPr/>
        </p:nvSpPr>
        <p:spPr>
          <a:xfrm>
            <a:off x="6665714" y="5455325"/>
            <a:ext cx="4957048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Menentukan nilai derajat keanggotaan untuk masukan.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514505" y="6156127"/>
            <a:ext cx="7359848" cy="11430"/>
          </a:xfrm>
          <a:prstGeom prst="roundRect">
            <a:avLst>
              <a:gd name="adj" fmla="val 264599"/>
            </a:avLst>
          </a:prstGeom>
          <a:solidFill>
            <a:srgbClr val="D8D4D4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664" y="6190893"/>
            <a:ext cx="6543318" cy="1483995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26324" y="6731198"/>
            <a:ext cx="167878" cy="4032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4</a:t>
            </a:r>
            <a:endParaRPr lang="en-US" sz="1950" dirty="0"/>
          </a:p>
        </p:txBody>
      </p:sp>
      <p:sp>
        <p:nvSpPr>
          <p:cNvPr id="20" name="Text 14"/>
          <p:cNvSpPr/>
          <p:nvPr/>
        </p:nvSpPr>
        <p:spPr>
          <a:xfrm>
            <a:off x="7483554" y="6392466"/>
            <a:ext cx="2520196" cy="315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Fungsi Keanggotaan</a:t>
            </a:r>
            <a:endParaRPr lang="en-US" sz="1950" dirty="0"/>
          </a:p>
        </p:txBody>
      </p:sp>
      <p:sp>
        <p:nvSpPr>
          <p:cNvPr id="21" name="Text 15"/>
          <p:cNvSpPr/>
          <p:nvPr/>
        </p:nvSpPr>
        <p:spPr>
          <a:xfrm>
            <a:off x="7483554" y="6828473"/>
            <a:ext cx="623958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Mendefinisikan himpunan fuzzy untuk setiap variabel masukan dan keluaran.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Contoh Kasus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 Masukan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Permintaan: 3500 unit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638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Persediaan: 500 unit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Tujuan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Menentukan jumlah produksi yang optimal menggunakan metode Tsukamoto, mempertimbangkan permintaan dan persediaan saat ini.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1602"/>
            <a:ext cx="87972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Langkah 1: Fungsi Keanggotaan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17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Permintaan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985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Turun: μ(turun) = max(0, min(1, (3000 - x) / 2000))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406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Tetap: μ(tetap) = max(0, min((x - 1000) / 2000, (5000 - x) / 2000))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4458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Naik: μ(naik) = max(0, min((x - 3000) / 2000, 1))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617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Persediaan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1985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Sedikit: μ(sedikit) = max(0, min(1, (400 - x) / 400))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64069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Sedang: μ(sedang) = max(0, min((x - 200) / 200, (800 - x) / 200))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44580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Banyak: μ(banyak) = max(0, min((x - 600) / 400, 1))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279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Langkah 1: Fungsi Keanggotaan (Lanjutan)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08562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3879413"/>
            <a:ext cx="36080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Visualisasi Fungsi Keanggotaan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4724162"/>
            <a:ext cx="360807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Fungsi keanggotaan untuk permintaan dan persediaan divisualisasikan dalam bentuk kurva. Setiap kurva mewakili derajat keanggotaan untuk setiap nilai masukan.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8421" y="308562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3879413"/>
            <a:ext cx="360818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Rumus Fungsi Keanggotaan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8421" y="4724162"/>
            <a:ext cx="360818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Rumus-rumus ini menentukan derajat keanggotaan untuk setiap nilai masukan. Dalam contoh ini, kita menggunakan fungsi keanggotaan berbentuk trapesium.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833973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Langkah 2: Nilai Keanggotaan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30850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Permintaan (x = 3500)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Turun: μ(turun) = 0.25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Tetap: μ(tetap) = 0.75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Naik: μ(naik) = 0.25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Persediaan (x = 500)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Sedikit: μ(sedikit) = 0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Sedang: μ(sedang) = 1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Banyak: μ(banyak) = 0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118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3430429"/>
            <a:ext cx="7369969" cy="7028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Langkah 3: Inferensi Fuzzy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87241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964525" y="4807982"/>
            <a:ext cx="151567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18285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Aturan 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18285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Jika Permintaan Turun dan Persediaan Sedikit maka Produksi Bertambah. α1 = 0 (tidak berkontribusi).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7714" y="4723686"/>
            <a:ext cx="506135" cy="506135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7571780" y="4807982"/>
            <a:ext cx="218003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58758" y="4723686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Aturan 2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58758" y="5210056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Jika Permintaan Turun dan Persediaan Sedang maka Produksi Berkurang. α2 = 0.25, z2 = 6000.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7241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3" name="Text 10"/>
          <p:cNvSpPr/>
          <p:nvPr/>
        </p:nvSpPr>
        <p:spPr>
          <a:xfrm>
            <a:off x="934998" y="6491883"/>
            <a:ext cx="210503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18285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Aturan 3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18285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Jika Permintaan Turun dan Persediaan Banyak maka Produksi Berkurang. α3 = 0 (tidak berkontribusi).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7714" y="6407587"/>
            <a:ext cx="506135" cy="506135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7" name="Text 14"/>
          <p:cNvSpPr/>
          <p:nvPr/>
        </p:nvSpPr>
        <p:spPr>
          <a:xfrm>
            <a:off x="7568446" y="6491883"/>
            <a:ext cx="224671" cy="337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58758" y="6407587"/>
            <a:ext cx="2811899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Aturan 4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58758" y="6893957"/>
            <a:ext cx="5684520" cy="7196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Jika Permintaan Tetap dan Persediaan Sedikit maka Produksi Bertambah. α4 = 0 (tidak berkontribusi).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82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Langkah 3: Inferensi Fuzzy (Lanjutan)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6458903" y="3386138"/>
            <a:ext cx="15275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Aturan 5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Jika Permintaan Tetap dan Persediaan Sedang maka Produksi Berkurang. α5 = 0.75, z5 = 4000.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11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10317123" y="3386138"/>
            <a:ext cx="2197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11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Aturan 6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15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Jika Permintaan Tetap dan Persediaan Banyak maka Produksi Berkurang. α6 = 0 (tidak berkontribusi).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3" name="Text 10"/>
          <p:cNvSpPr/>
          <p:nvPr/>
        </p:nvSpPr>
        <p:spPr>
          <a:xfrm>
            <a:off x="6429137" y="5810131"/>
            <a:ext cx="21228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Aturan 7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215539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Jika Permintaan Naik dan Persediaan Sedikit maka Produksi Bertambah. α7 = 0 (tidak berkontribusi).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72201"/>
            <a:ext cx="104097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Langkah 3: Inferensi Fuzzy (Lanjutan)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762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972503" y="5661303"/>
            <a:ext cx="15275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Aturan 8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606671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Jika Permintaan Naik dan Persediaan Sedang maka Produksi Bertambah. α8 = 0.25, z8 = 4000.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557629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7573923" y="5661303"/>
            <a:ext cx="2197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Aturan 9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65783" y="606671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Jika Permintaan Naik dan Persediaan Banyak maka Produksi Berkurang. α9 = 0 (tidak berkontribusi).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68698"/>
            <a:ext cx="68865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Langkah 4: Defuzzifikasi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7639"/>
            <a:ext cx="7556421" cy="3243263"/>
          </a:xfrm>
          <a:prstGeom prst="roundRect">
            <a:avLst>
              <a:gd name="adj" fmla="val 1049"/>
            </a:avLst>
          </a:prstGeom>
          <a:solidFill>
            <a:srgbClr val="F3E3D8"/>
          </a:solidFill>
          <a:ln/>
        </p:spPr>
      </p:sp>
      <p:sp>
        <p:nvSpPr>
          <p:cNvPr id="5" name="Shape 2"/>
          <p:cNvSpPr/>
          <p:nvPr/>
        </p:nvSpPr>
        <p:spPr>
          <a:xfrm>
            <a:off x="782479" y="3017639"/>
            <a:ext cx="7579043" cy="3243263"/>
          </a:xfrm>
          <a:prstGeom prst="roundRect">
            <a:avLst>
              <a:gd name="adj" fmla="val 1049"/>
            </a:avLst>
          </a:prstGeom>
          <a:solidFill>
            <a:srgbClr val="F3E3D8"/>
          </a:solidFill>
          <a:ln/>
        </p:spPr>
      </p:sp>
      <p:sp>
        <p:nvSpPr>
          <p:cNvPr id="6" name="Text 3"/>
          <p:cNvSpPr/>
          <p:nvPr/>
        </p:nvSpPr>
        <p:spPr>
          <a:xfrm>
            <a:off x="1009293" y="3187660"/>
            <a:ext cx="7125414" cy="2903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highlight>
                  <a:srgbClr val="F3E3D8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z = Σ(α × z) / Σα
z = (0.25×6000 + 0.75×4000 + 0.25×4000) / (0.25 + 0.75 + 0.25)
z = (1500 + 3000 + 1000) / 1.25
z = 4400
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2024-12-17T17:19:33Z</dcterms:created>
  <dcterms:modified xsi:type="dcterms:W3CDTF">2024-12-17T17:19:33Z</dcterms:modified>
</cp:coreProperties>
</file>